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5" r:id="rId5"/>
    <p:sldId id="262" r:id="rId6"/>
    <p:sldId id="260" r:id="rId7"/>
    <p:sldId id="264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18" d="100"/>
          <a:sy n="118" d="100"/>
        </p:scale>
        <p:origin x="7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288-8043-81AF-66DF204451C6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288-8043-81AF-66DF204451C6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288-8043-81AF-66DF204451C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Sheet1!$B$37:$B$39</c:f>
              <c:strCache>
                <c:ptCount val="3"/>
                <c:pt idx="0">
                  <c:v>Mammal</c:v>
                </c:pt>
                <c:pt idx="1">
                  <c:v>Fish</c:v>
                </c:pt>
                <c:pt idx="2">
                  <c:v>Plant</c:v>
                </c:pt>
              </c:strCache>
            </c:strRef>
          </c:cat>
          <c:val>
            <c:numRef>
              <c:f>Sheet1!$C$37:$C$39</c:f>
              <c:numCache>
                <c:formatCode>General</c:formatCode>
                <c:ptCount val="3"/>
                <c:pt idx="0">
                  <c:v>87</c:v>
                </c:pt>
                <c:pt idx="1">
                  <c:v>28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288-8043-81AF-66DF204451C6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>
                <a:solidFill>
                  <a:schemeClr val="tx1"/>
                </a:solidFill>
              </a:rPr>
              <a:t>Media by Latin Name</a:t>
            </a:r>
          </a:p>
        </c:rich>
      </c:tx>
      <c:layout>
        <c:manualLayout>
          <c:xMode val="edge"/>
          <c:yMode val="edge"/>
          <c:x val="0.34598130151640133"/>
          <c:y val="9.9796802911353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3731336256325515E-2"/>
          <c:y val="0.19589173494913126"/>
          <c:w val="0.85916992052711894"/>
          <c:h val="0.41698851241572282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4EF-9040-BEFF-D0BBFFD40B92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4EF-9040-BEFF-D0BBFFD40B9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4EF-9040-BEFF-D0BBFFD40B92}"/>
              </c:ext>
            </c:extLst>
          </c:dPt>
          <c:dPt>
            <c:idx val="3"/>
            <c:invertIfNegative val="0"/>
            <c:bubble3D val="0"/>
            <c:spPr>
              <a:solidFill>
                <a:srgbClr val="2F87D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4EF-9040-BEFF-D0BBFFD40B92}"/>
              </c:ext>
            </c:extLst>
          </c:dPt>
          <c:dPt>
            <c:idx val="4"/>
            <c:invertIfNegative val="0"/>
            <c:bubble3D val="0"/>
            <c:spPr>
              <a:solidFill>
                <a:srgbClr val="2F87D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84EF-9040-BEFF-D0BBFFD40B92}"/>
              </c:ext>
            </c:extLst>
          </c:dPt>
          <c:dPt>
            <c:idx val="5"/>
            <c:invertIfNegative val="0"/>
            <c:bubble3D val="0"/>
            <c:spPr>
              <a:solidFill>
                <a:srgbClr val="2F87D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84EF-9040-BEFF-D0BBFFD40B92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84EF-9040-BEFF-D0BBFFD40B92}"/>
              </c:ext>
            </c:extLst>
          </c:dPt>
          <c:dPt>
            <c:idx val="7"/>
            <c:invertIfNegative val="0"/>
            <c:bubble3D val="0"/>
            <c:spPr>
              <a:solidFill>
                <a:srgbClr val="2F87D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84EF-9040-BEFF-D0BBFFD40B92}"/>
              </c:ext>
            </c:extLst>
          </c:dPt>
          <c:dPt>
            <c:idx val="8"/>
            <c:invertIfNegative val="0"/>
            <c:bubble3D val="0"/>
            <c:spPr>
              <a:solidFill>
                <a:srgbClr val="2F87D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84EF-9040-BEFF-D0BBFFD40B92}"/>
              </c:ext>
            </c:extLst>
          </c:dPt>
          <c:dPt>
            <c:idx val="9"/>
            <c:invertIfNegative val="0"/>
            <c:bubble3D val="0"/>
            <c:spPr>
              <a:solidFill>
                <a:srgbClr val="2F87D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84EF-9040-BEFF-D0BBFFD40B92}"/>
              </c:ext>
            </c:extLst>
          </c:dPt>
          <c:dPt>
            <c:idx val="10"/>
            <c:invertIfNegative val="0"/>
            <c:bubble3D val="0"/>
            <c:spPr>
              <a:solidFill>
                <a:srgbClr val="2F87D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84EF-9040-BEFF-D0BBFFD40B92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84EF-9040-BEFF-D0BBFFD40B92}"/>
              </c:ext>
            </c:extLst>
          </c:dPt>
          <c:dPt>
            <c:idx val="12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84EF-9040-BEFF-D0BBFFD40B92}"/>
              </c:ext>
            </c:extLst>
          </c:dPt>
          <c:dPt>
            <c:idx val="13"/>
            <c:invertIfNegative val="0"/>
            <c:bubble3D val="0"/>
            <c:spPr>
              <a:solidFill>
                <a:srgbClr val="2F87D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84EF-9040-BEFF-D0BBFFD40B92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4"/>
              </a:solidFill>
              <a:ln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84EF-9040-BEFF-D0BBFFD40B92}"/>
              </c:ext>
            </c:extLst>
          </c:dPt>
          <c:dPt>
            <c:idx val="15"/>
            <c:invertIfNegative val="0"/>
            <c:bubble3D val="0"/>
            <c:spPr>
              <a:solidFill>
                <a:srgbClr val="2F87D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84EF-9040-BEFF-D0BBFFD40B92}"/>
              </c:ext>
            </c:extLst>
          </c:dPt>
          <c:cat>
            <c:strRef>
              <c:f>Sheet1!$B$1:$B$16</c:f>
              <c:strCache>
                <c:ptCount val="16"/>
                <c:pt idx="0">
                  <c:v>mus musculus</c:v>
                </c:pt>
                <c:pt idx="1">
                  <c:v>Homo sapiens</c:v>
                </c:pt>
                <c:pt idx="2">
                  <c:v>Rattus norvegicus</c:v>
                </c:pt>
                <c:pt idx="3">
                  <c:v>Danio rerio</c:v>
                </c:pt>
                <c:pt idx="4">
                  <c:v>Oncorhynchus mykiss</c:v>
                </c:pt>
                <c:pt idx="5">
                  <c:v>Oryzias latipes</c:v>
                </c:pt>
                <c:pt idx="6">
                  <c:v>Cricetulus griseus</c:v>
                </c:pt>
                <c:pt idx="7">
                  <c:v>Acipenser baerii</c:v>
                </c:pt>
                <c:pt idx="8">
                  <c:v>Labeo rohita</c:v>
                </c:pt>
                <c:pt idx="9">
                  <c:v>Poeciliopsis lucida</c:v>
                </c:pt>
                <c:pt idx="10">
                  <c:v>Oreochromis niloticus</c:v>
                </c:pt>
                <c:pt idx="11">
                  <c:v>Egeria densa</c:v>
                </c:pt>
                <c:pt idx="12">
                  <c:v>Potamogeton diversifolius</c:v>
                </c:pt>
                <c:pt idx="13">
                  <c:v>Pimephales promelas</c:v>
                </c:pt>
                <c:pt idx="14">
                  <c:v>Arabidopsis thaliana</c:v>
                </c:pt>
                <c:pt idx="15">
                  <c:v>Gobiocypris rarus</c:v>
                </c:pt>
              </c:strCache>
            </c:strRef>
          </c:cat>
          <c:val>
            <c:numRef>
              <c:f>Sheet1!$C$1:$C$16</c:f>
              <c:numCache>
                <c:formatCode>General</c:formatCode>
                <c:ptCount val="16"/>
                <c:pt idx="0">
                  <c:v>38</c:v>
                </c:pt>
                <c:pt idx="1">
                  <c:v>26</c:v>
                </c:pt>
                <c:pt idx="2">
                  <c:v>20</c:v>
                </c:pt>
                <c:pt idx="3">
                  <c:v>12</c:v>
                </c:pt>
                <c:pt idx="4">
                  <c:v>6</c:v>
                </c:pt>
                <c:pt idx="5">
                  <c:v>5</c:v>
                </c:pt>
                <c:pt idx="6">
                  <c:v>3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84EF-9040-BEFF-D0BBFFD40B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5267391"/>
        <c:axId val="631144879"/>
      </c:barChart>
      <c:catAx>
        <c:axId val="6952673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1144879"/>
        <c:crosses val="autoZero"/>
        <c:auto val="1"/>
        <c:lblAlgn val="ctr"/>
        <c:lblOffset val="100"/>
        <c:noMultiLvlLbl val="0"/>
      </c:catAx>
      <c:valAx>
        <c:axId val="6311448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52673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1C0-894E-AA33-7386CF112B5A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1C0-894E-AA33-7386CF112B5A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1C0-894E-AA33-7386CF112B5A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1C0-894E-AA33-7386CF112B5A}"/>
              </c:ext>
            </c:extLst>
          </c:dPt>
          <c:dLbls>
            <c:dLbl>
              <c:idx val="3"/>
              <c:layout>
                <c:manualLayout>
                  <c:x val="3.6929133858267715E-3"/>
                  <c:y val="0.1195979148439778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1C0-894E-AA33-7386CF112B5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Sheet2!$A$13:$A$16</c:f>
              <c:strCache>
                <c:ptCount val="4"/>
                <c:pt idx="0">
                  <c:v>Silver</c:v>
                </c:pt>
                <c:pt idx="1">
                  <c:v>Carbon</c:v>
                </c:pt>
                <c:pt idx="2">
                  <c:v>Silica</c:v>
                </c:pt>
                <c:pt idx="3">
                  <c:v>Other</c:v>
                </c:pt>
              </c:strCache>
            </c:strRef>
          </c:cat>
          <c:val>
            <c:numRef>
              <c:f>Sheet2!$B$13:$B$16</c:f>
              <c:numCache>
                <c:formatCode>General</c:formatCode>
                <c:ptCount val="4"/>
                <c:pt idx="0">
                  <c:v>54</c:v>
                </c:pt>
                <c:pt idx="1">
                  <c:v>79</c:v>
                </c:pt>
                <c:pt idx="2">
                  <c:v>3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1C0-894E-AA33-7386CF112B5A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>
                <a:solidFill>
                  <a:schemeClr val="tx1"/>
                </a:solidFill>
              </a:rPr>
              <a:t>Nanomaterials</a:t>
            </a:r>
          </a:p>
        </c:rich>
      </c:tx>
      <c:layout>
        <c:manualLayout>
          <c:xMode val="edge"/>
          <c:yMode val="edge"/>
          <c:x val="0.36354390196130992"/>
          <c:y val="5.397091459451846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206-2147-9C35-9E0E140F255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8206-2147-9C35-9E0E140F2558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206-2147-9C35-9E0E140F255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8206-2147-9C35-9E0E140F2558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206-2147-9C35-9E0E140F2558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8206-2147-9C35-9E0E140F2558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206-2147-9C35-9E0E140F2558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8206-2147-9C35-9E0E140F2558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8206-2147-9C35-9E0E140F2558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8206-2147-9C35-9E0E140F2558}"/>
              </c:ext>
            </c:extLst>
          </c:dPt>
          <c:cat>
            <c:strRef>
              <c:f>Sheet2!$A$1:$A$10</c:f>
              <c:strCache>
                <c:ptCount val="10"/>
                <c:pt idx="0">
                  <c:v>silver nanoparticle</c:v>
                </c:pt>
                <c:pt idx="1">
                  <c:v>multi-walled carbon nanotube</c:v>
                </c:pt>
                <c:pt idx="2">
                  <c:v>single-walled carbon nanotube</c:v>
                </c:pt>
                <c:pt idx="3">
                  <c:v>silica</c:v>
                </c:pt>
                <c:pt idx="4">
                  <c:v>carbon nanofiber</c:v>
                </c:pt>
                <c:pt idx="5">
                  <c:v>carbon nanotube</c:v>
                </c:pt>
                <c:pt idx="6">
                  <c:v>crocidolite asbestos</c:v>
                </c:pt>
                <c:pt idx="7">
                  <c:v>carbon black</c:v>
                </c:pt>
                <c:pt idx="8">
                  <c:v>double-walled carbon nanotube</c:v>
                </c:pt>
                <c:pt idx="9">
                  <c:v>buckminsterfullerene</c:v>
                </c:pt>
              </c:strCache>
            </c:strRef>
          </c:cat>
          <c:val>
            <c:numRef>
              <c:f>Sheet2!$B$1:$B$10</c:f>
              <c:numCache>
                <c:formatCode>General</c:formatCode>
                <c:ptCount val="10"/>
                <c:pt idx="0">
                  <c:v>54</c:v>
                </c:pt>
                <c:pt idx="1">
                  <c:v>43</c:v>
                </c:pt>
                <c:pt idx="2">
                  <c:v>27</c:v>
                </c:pt>
                <c:pt idx="3">
                  <c:v>3</c:v>
                </c:pt>
                <c:pt idx="4">
                  <c:v>3</c:v>
                </c:pt>
                <c:pt idx="5">
                  <c:v>2</c:v>
                </c:pt>
                <c:pt idx="6">
                  <c:v>2</c:v>
                </c:pt>
                <c:pt idx="7">
                  <c:v>2</c:v>
                </c:pt>
                <c:pt idx="8">
                  <c:v>1</c:v>
                </c:pt>
                <c:pt idx="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06-2147-9C35-9E0E140F25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7918943"/>
        <c:axId val="697648335"/>
      </c:barChart>
      <c:catAx>
        <c:axId val="6979189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7648335"/>
        <c:crosses val="autoZero"/>
        <c:auto val="1"/>
        <c:lblAlgn val="ctr"/>
        <c:lblOffset val="100"/>
        <c:noMultiLvlLbl val="0"/>
      </c:catAx>
      <c:valAx>
        <c:axId val="6976483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79189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>
                <a:solidFill>
                  <a:schemeClr val="tx1"/>
                </a:solidFill>
              </a:rPr>
              <a:t>Toxicity</a:t>
            </a:r>
            <a:r>
              <a:rPr lang="en-US" sz="1800" b="1" baseline="0">
                <a:solidFill>
                  <a:schemeClr val="tx1"/>
                </a:solidFill>
              </a:rPr>
              <a:t> Endpoints</a:t>
            </a:r>
            <a:endParaRPr lang="en-US" sz="1800" b="1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37198918379516027"/>
          <c:y val="4.284532194717113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3E5-4B4D-99F1-8A1652FC594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3E5-4B4D-99F1-8A1652FC594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3E5-4B4D-99F1-8A1652FC594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3E5-4B4D-99F1-8A1652FC5940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23E5-4B4D-99F1-8A1652FC5940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>
                  <a:lumMod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23E5-4B4D-99F1-8A1652FC5940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23E5-4B4D-99F1-8A1652FC5940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23E5-4B4D-99F1-8A1652FC5940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23E5-4B4D-99F1-8A1652FC5940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23E5-4B4D-99F1-8A1652FC5940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23E5-4B4D-99F1-8A1652FC5940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23E5-4B4D-99F1-8A1652FC5940}"/>
              </c:ext>
            </c:extLst>
          </c:dPt>
          <c:dPt>
            <c:idx val="12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23E5-4B4D-99F1-8A1652FC5940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23E5-4B4D-99F1-8A1652FC5940}"/>
              </c:ext>
            </c:extLst>
          </c:dPt>
          <c:cat>
            <c:strRef>
              <c:f>Sheet3!$H$7:$H$20</c:f>
              <c:strCache>
                <c:ptCount val="14"/>
                <c:pt idx="0">
                  <c:v>Biochemistry</c:v>
                </c:pt>
                <c:pt idx="1">
                  <c:v>Anatomic Changes</c:v>
                </c:pt>
                <c:pt idx="2">
                  <c:v>Biouptake</c:v>
                </c:pt>
                <c:pt idx="3">
                  <c:v>Oxidative Stress</c:v>
                </c:pt>
                <c:pt idx="4">
                  <c:v>Cell Death</c:v>
                </c:pt>
                <c:pt idx="5">
                  <c:v>Cytokines</c:v>
                </c:pt>
                <c:pt idx="6">
                  <c:v>Genotoxicity</c:v>
                </c:pt>
                <c:pt idx="7">
                  <c:v>Cell Type</c:v>
                </c:pt>
                <c:pt idx="8">
                  <c:v>Granulocytes</c:v>
                </c:pt>
                <c:pt idx="9">
                  <c:v>Mortality</c:v>
                </c:pt>
                <c:pt idx="10">
                  <c:v>Lymphocytes</c:v>
                </c:pt>
                <c:pt idx="11">
                  <c:v>Monocytes</c:v>
                </c:pt>
                <c:pt idx="12">
                  <c:v>Other</c:v>
                </c:pt>
                <c:pt idx="13">
                  <c:v>Morphology</c:v>
                </c:pt>
              </c:strCache>
            </c:strRef>
          </c:cat>
          <c:val>
            <c:numRef>
              <c:f>Sheet3!$I$7:$I$20</c:f>
              <c:numCache>
                <c:formatCode>General</c:formatCode>
                <c:ptCount val="14"/>
                <c:pt idx="0">
                  <c:v>89</c:v>
                </c:pt>
                <c:pt idx="1">
                  <c:v>84</c:v>
                </c:pt>
                <c:pt idx="2">
                  <c:v>54</c:v>
                </c:pt>
                <c:pt idx="3">
                  <c:v>54</c:v>
                </c:pt>
                <c:pt idx="4">
                  <c:v>54</c:v>
                </c:pt>
                <c:pt idx="5">
                  <c:v>49</c:v>
                </c:pt>
                <c:pt idx="6">
                  <c:v>50</c:v>
                </c:pt>
                <c:pt idx="7">
                  <c:v>39</c:v>
                </c:pt>
                <c:pt idx="8">
                  <c:v>35</c:v>
                </c:pt>
                <c:pt idx="9">
                  <c:v>22</c:v>
                </c:pt>
                <c:pt idx="10">
                  <c:v>22</c:v>
                </c:pt>
                <c:pt idx="11">
                  <c:v>18</c:v>
                </c:pt>
                <c:pt idx="12">
                  <c:v>8</c:v>
                </c:pt>
                <c:pt idx="1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C-23E5-4B4D-99F1-8A1652FC59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6040543"/>
        <c:axId val="631674559"/>
      </c:barChart>
      <c:catAx>
        <c:axId val="6960405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1674559"/>
        <c:crosses val="autoZero"/>
        <c:auto val="1"/>
        <c:lblAlgn val="ctr"/>
        <c:lblOffset val="100"/>
        <c:noMultiLvlLbl val="0"/>
      </c:catAx>
      <c:valAx>
        <c:axId val="6316745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60405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272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761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75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264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0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2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17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06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2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641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448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CCACB-921B-1A4F-93C0-4B302CCE4835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22B19-2A03-5046-9274-18E189B419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678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5.xml"/><Relationship Id="rId3" Type="http://schemas.openxmlformats.org/officeDocument/2006/relationships/image" Target="../media/image2.tiff"/><Relationship Id="rId7" Type="http://schemas.openxmlformats.org/officeDocument/2006/relationships/chart" Target="../charts/chart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7AD3B-862F-A744-BBB4-B5E14DB460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229217"/>
            <a:ext cx="9144000" cy="1790700"/>
          </a:xfrm>
          <a:solidFill>
            <a:srgbClr val="E6F4FF"/>
          </a:solidFill>
          <a:ln>
            <a:noFill/>
          </a:ln>
        </p:spPr>
        <p:txBody>
          <a:bodyPr anchor="ctr">
            <a:normAutofit/>
          </a:bodyPr>
          <a:lstStyle/>
          <a:p>
            <a:r>
              <a:rPr lang="en-US" sz="3600" dirty="0"/>
              <a:t>Understanding routes of nanomaterial toxicity in exposed organisms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9C7318-932B-5A4B-9A0C-360535025439}"/>
              </a:ext>
            </a:extLst>
          </p:cNvPr>
          <p:cNvSpPr/>
          <p:nvPr/>
        </p:nvSpPr>
        <p:spPr>
          <a:xfrm flipV="1">
            <a:off x="0" y="2992773"/>
            <a:ext cx="2750584" cy="45719"/>
          </a:xfrm>
          <a:prstGeom prst="rect">
            <a:avLst/>
          </a:prstGeom>
          <a:solidFill>
            <a:srgbClr val="7FB5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BE1A3F-0D7C-304B-8598-D407080205D2}"/>
              </a:ext>
            </a:extLst>
          </p:cNvPr>
          <p:cNvSpPr/>
          <p:nvPr/>
        </p:nvSpPr>
        <p:spPr>
          <a:xfrm flipV="1">
            <a:off x="6393417" y="2989088"/>
            <a:ext cx="2750602" cy="45719"/>
          </a:xfrm>
          <a:prstGeom prst="rect">
            <a:avLst/>
          </a:prstGeom>
          <a:solidFill>
            <a:srgbClr val="7FB5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2C5282-316E-D748-B0F9-1C9098D53F01}"/>
              </a:ext>
            </a:extLst>
          </p:cNvPr>
          <p:cNvSpPr/>
          <p:nvPr/>
        </p:nvSpPr>
        <p:spPr>
          <a:xfrm>
            <a:off x="2743210" y="2991177"/>
            <a:ext cx="3657600" cy="45719"/>
          </a:xfrm>
          <a:prstGeom prst="rect">
            <a:avLst/>
          </a:prstGeom>
          <a:solidFill>
            <a:srgbClr val="004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DC216B-467C-9049-AE8C-A3BFFC26FC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675" y="4295626"/>
            <a:ext cx="6858000" cy="554352"/>
          </a:xfrm>
        </p:spPr>
        <p:txBody>
          <a:bodyPr>
            <a:noAutofit/>
          </a:bodyPr>
          <a:lstStyle/>
          <a:p>
            <a:r>
              <a:rPr lang="en-US" dirty="0">
                <a:latin typeface="+mj-lt"/>
              </a:rPr>
              <a:t>Project Proposal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7EDD4A-3348-1F41-A008-978A9DC28E0E}"/>
              </a:ext>
            </a:extLst>
          </p:cNvPr>
          <p:cNvSpPr/>
          <p:nvPr/>
        </p:nvSpPr>
        <p:spPr>
          <a:xfrm>
            <a:off x="3994879" y="2993804"/>
            <a:ext cx="1146869" cy="4571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4">
            <a:extLst>
              <a:ext uri="{FF2B5EF4-FFF2-40B4-BE49-F238E27FC236}">
                <a16:creationId xmlns:a16="http://schemas.microsoft.com/office/drawing/2014/main" id="{76C4B4B0-8A12-DE4C-9BF8-4A6E66CDF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60" y="6230547"/>
            <a:ext cx="826488" cy="46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7DB82CD-9018-D84F-8CCB-366456729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0" y="6244059"/>
            <a:ext cx="921560" cy="456126"/>
          </a:xfrm>
          <a:prstGeom prst="rect">
            <a:avLst/>
          </a:prstGeom>
        </p:spPr>
      </p:pic>
      <p:sp>
        <p:nvSpPr>
          <p:cNvPr id="18" name="Subtitle 2">
            <a:extLst>
              <a:ext uri="{FF2B5EF4-FFF2-40B4-BE49-F238E27FC236}">
                <a16:creationId xmlns:a16="http://schemas.microsoft.com/office/drawing/2014/main" id="{3E37702F-F166-BA4A-BA41-62AF58F05340}"/>
              </a:ext>
            </a:extLst>
          </p:cNvPr>
          <p:cNvSpPr txBox="1">
            <a:spLocks/>
          </p:cNvSpPr>
          <p:nvPr/>
        </p:nvSpPr>
        <p:spPr>
          <a:xfrm>
            <a:off x="1055306" y="3502888"/>
            <a:ext cx="6858000" cy="554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+mj-lt"/>
              </a:rPr>
              <a:t>Environmental Data Analytics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2C11D73-3FAE-AE4C-8648-8BE83C5A3E72}"/>
              </a:ext>
            </a:extLst>
          </p:cNvPr>
          <p:cNvSpPr/>
          <p:nvPr/>
        </p:nvSpPr>
        <p:spPr>
          <a:xfrm flipV="1">
            <a:off x="-19" y="1198385"/>
            <a:ext cx="2750584" cy="45719"/>
          </a:xfrm>
          <a:prstGeom prst="rect">
            <a:avLst/>
          </a:prstGeom>
          <a:solidFill>
            <a:srgbClr val="7FB5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08EC2FC-D4C2-D449-977C-3FACB360E4BA}"/>
              </a:ext>
            </a:extLst>
          </p:cNvPr>
          <p:cNvSpPr/>
          <p:nvPr/>
        </p:nvSpPr>
        <p:spPr>
          <a:xfrm flipV="1">
            <a:off x="6393398" y="1194700"/>
            <a:ext cx="2750602" cy="45719"/>
          </a:xfrm>
          <a:prstGeom prst="rect">
            <a:avLst/>
          </a:prstGeom>
          <a:solidFill>
            <a:srgbClr val="7FB5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3D15C1F-7F51-B74F-A46A-B26093DCA049}"/>
              </a:ext>
            </a:extLst>
          </p:cNvPr>
          <p:cNvSpPr/>
          <p:nvPr/>
        </p:nvSpPr>
        <p:spPr>
          <a:xfrm>
            <a:off x="2743191" y="1196789"/>
            <a:ext cx="3657600" cy="45719"/>
          </a:xfrm>
          <a:prstGeom prst="rect">
            <a:avLst/>
          </a:prstGeom>
          <a:solidFill>
            <a:srgbClr val="004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CEAC64E-3423-AB4B-BEC3-E89AD25CF9E9}"/>
              </a:ext>
            </a:extLst>
          </p:cNvPr>
          <p:cNvSpPr/>
          <p:nvPr/>
        </p:nvSpPr>
        <p:spPr>
          <a:xfrm>
            <a:off x="3994860" y="1200104"/>
            <a:ext cx="1146869" cy="4571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B15900F-26B8-B04B-B03D-DCF8F5E6805F}"/>
              </a:ext>
            </a:extLst>
          </p:cNvPr>
          <p:cNvCxnSpPr>
            <a:cxnSpLocks/>
          </p:cNvCxnSpPr>
          <p:nvPr/>
        </p:nvCxnSpPr>
        <p:spPr>
          <a:xfrm>
            <a:off x="2750565" y="4088150"/>
            <a:ext cx="3657600" cy="0"/>
          </a:xfrm>
          <a:prstGeom prst="line">
            <a:avLst/>
          </a:prstGeom>
          <a:ln>
            <a:solidFill>
              <a:srgbClr val="0041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ubtitle 2">
            <a:extLst>
              <a:ext uri="{FF2B5EF4-FFF2-40B4-BE49-F238E27FC236}">
                <a16:creationId xmlns:a16="http://schemas.microsoft.com/office/drawing/2014/main" id="{BEE41AAC-BF4F-8944-A38C-DBE121F76A5E}"/>
              </a:ext>
            </a:extLst>
          </p:cNvPr>
          <p:cNvSpPr txBox="1">
            <a:spLocks/>
          </p:cNvSpPr>
          <p:nvPr/>
        </p:nvSpPr>
        <p:spPr>
          <a:xfrm>
            <a:off x="1150365" y="6140578"/>
            <a:ext cx="6858000" cy="5243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+mj-lt"/>
              </a:rPr>
              <a:t>Jaleesia Amos 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74354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78381D2-DDA4-2044-9651-92680875B0EC}"/>
              </a:ext>
            </a:extLst>
          </p:cNvPr>
          <p:cNvSpPr/>
          <p:nvPr/>
        </p:nvSpPr>
        <p:spPr>
          <a:xfrm>
            <a:off x="457200" y="5625418"/>
            <a:ext cx="8229600" cy="480486"/>
          </a:xfrm>
          <a:prstGeom prst="roundRect">
            <a:avLst/>
          </a:prstGeom>
          <a:solidFill>
            <a:schemeClr val="bg2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420AF00-E491-2045-9D92-1E1C0C5E0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652" y="252292"/>
            <a:ext cx="7886700" cy="775416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Consumer Exposure to Nanomaterials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153361C-86C4-8F44-8DD0-7737265E461C}"/>
              </a:ext>
            </a:extLst>
          </p:cNvPr>
          <p:cNvCxnSpPr>
            <a:cxnSpLocks/>
          </p:cNvCxnSpPr>
          <p:nvPr/>
        </p:nvCxnSpPr>
        <p:spPr>
          <a:xfrm>
            <a:off x="676656" y="1149360"/>
            <a:ext cx="7854696" cy="0"/>
          </a:xfrm>
          <a:prstGeom prst="line">
            <a:avLst/>
          </a:prstGeom>
          <a:ln>
            <a:solidFill>
              <a:srgbClr val="0041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310F42E-8EF5-EC4C-B0A8-0EF16768F81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12647" y="1588675"/>
            <a:ext cx="7747581" cy="37126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894BB3-C24D-3E4A-8322-57B43959A36F}"/>
              </a:ext>
            </a:extLst>
          </p:cNvPr>
          <p:cNvSpPr txBox="1"/>
          <p:nvPr/>
        </p:nvSpPr>
        <p:spPr>
          <a:xfrm>
            <a:off x="676492" y="5662250"/>
            <a:ext cx="7324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Route of exposure dependent upon intended product use.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A3ADEFD9-B265-EA4C-B6B7-7B589343E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60" y="6230547"/>
            <a:ext cx="826488" cy="46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BE0EE88-699F-CE42-B7CD-59CA00C43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0" y="6244059"/>
            <a:ext cx="921560" cy="45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54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818AEA-8E3A-FF49-B908-06CF38EEF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638" y="1285938"/>
            <a:ext cx="6702076" cy="48239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C5C681-9638-DA4E-81BB-1A84DE67BA83}"/>
              </a:ext>
            </a:extLst>
          </p:cNvPr>
          <p:cNvSpPr txBox="1"/>
          <p:nvPr/>
        </p:nvSpPr>
        <p:spPr>
          <a:xfrm>
            <a:off x="1026937" y="6195632"/>
            <a:ext cx="7090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An, C., Sun, C., Li, N. </a:t>
            </a:r>
            <a:r>
              <a:rPr lang="en-US" sz="1200" i="1" dirty="0"/>
              <a:t>et al.</a:t>
            </a:r>
            <a:r>
              <a:rPr lang="en-US" sz="1200" dirty="0"/>
              <a:t> Nanomaterials and nanotechnology for the delivery of agrochemicals: strategies towards sustainable agriculture. </a:t>
            </a:r>
            <a:r>
              <a:rPr lang="en-US" sz="1200" i="1" dirty="0"/>
              <a:t>J </a:t>
            </a:r>
            <a:r>
              <a:rPr lang="en-US" sz="1200" i="1" dirty="0" err="1"/>
              <a:t>Nanobiotechnol</a:t>
            </a:r>
            <a:r>
              <a:rPr lang="en-US" sz="1200" dirty="0"/>
              <a:t> </a:t>
            </a:r>
            <a:r>
              <a:rPr lang="en-US" sz="1200" b="1" dirty="0"/>
              <a:t>20</a:t>
            </a:r>
            <a:r>
              <a:rPr lang="en-US" sz="1200" dirty="0"/>
              <a:t>, 11 (2022). https://</a:t>
            </a:r>
            <a:r>
              <a:rPr lang="en-US" sz="1200" dirty="0" err="1"/>
              <a:t>doi.org</a:t>
            </a:r>
            <a:r>
              <a:rPr lang="en-US" sz="1200" dirty="0"/>
              <a:t>/10.1186/s12951-021-01214-7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E8A5B7F-AB59-C742-8993-110A2E458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167" y="241939"/>
            <a:ext cx="8199663" cy="77541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Environmental Exposure to Nanomaterials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48F0DE-48F4-F849-8566-ED5D31A63408}"/>
              </a:ext>
            </a:extLst>
          </p:cNvPr>
          <p:cNvCxnSpPr>
            <a:cxnSpLocks/>
          </p:cNvCxnSpPr>
          <p:nvPr/>
        </p:nvCxnSpPr>
        <p:spPr>
          <a:xfrm>
            <a:off x="628649" y="1090477"/>
            <a:ext cx="7854696" cy="0"/>
          </a:xfrm>
          <a:prstGeom prst="line">
            <a:avLst/>
          </a:prstGeom>
          <a:ln>
            <a:solidFill>
              <a:srgbClr val="0041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4">
            <a:extLst>
              <a:ext uri="{FF2B5EF4-FFF2-40B4-BE49-F238E27FC236}">
                <a16:creationId xmlns:a16="http://schemas.microsoft.com/office/drawing/2014/main" id="{8DFA9A19-5F6A-CD41-AE7F-E050F11EA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60" y="6230547"/>
            <a:ext cx="826488" cy="46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D7CF37-FB08-5E4E-83B2-41E7DEE524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0" y="6244059"/>
            <a:ext cx="921560" cy="45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596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B7622E5-D003-F64A-B14A-1297A9D48CDE}"/>
              </a:ext>
            </a:extLst>
          </p:cNvPr>
          <p:cNvSpPr txBox="1">
            <a:spLocks/>
          </p:cNvSpPr>
          <p:nvPr/>
        </p:nvSpPr>
        <p:spPr>
          <a:xfrm>
            <a:off x="283682" y="189686"/>
            <a:ext cx="8199663" cy="775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NIKC Database: nanomaterial toxicity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C1176F-9E6C-4546-A9B6-08E50F7E0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196971"/>
            <a:ext cx="826488" cy="46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AD2B29-EA44-5A44-A68E-08A7CB2A5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240" y="6212188"/>
            <a:ext cx="921560" cy="45612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3ECE0B-AD2A-6643-B81F-F13001ABCE4B}"/>
              </a:ext>
            </a:extLst>
          </p:cNvPr>
          <p:cNvCxnSpPr>
            <a:cxnSpLocks/>
          </p:cNvCxnSpPr>
          <p:nvPr/>
        </p:nvCxnSpPr>
        <p:spPr>
          <a:xfrm>
            <a:off x="628649" y="1090477"/>
            <a:ext cx="7854696" cy="0"/>
          </a:xfrm>
          <a:prstGeom prst="line">
            <a:avLst/>
          </a:prstGeom>
          <a:ln>
            <a:solidFill>
              <a:srgbClr val="0041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08A9985-3E98-7A48-840B-F776E74FF65D}"/>
              </a:ext>
            </a:extLst>
          </p:cNvPr>
          <p:cNvSpPr/>
          <p:nvPr/>
        </p:nvSpPr>
        <p:spPr>
          <a:xfrm>
            <a:off x="457200" y="5497287"/>
            <a:ext cx="8229600" cy="480486"/>
          </a:xfrm>
          <a:prstGeom prst="roundRect">
            <a:avLst/>
          </a:prstGeom>
          <a:solidFill>
            <a:schemeClr val="bg2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5887AD-ABEE-0041-822E-A8FA174658E8}"/>
              </a:ext>
            </a:extLst>
          </p:cNvPr>
          <p:cNvSpPr txBox="1"/>
          <p:nvPr/>
        </p:nvSpPr>
        <p:spPr>
          <a:xfrm>
            <a:off x="605308" y="5534118"/>
            <a:ext cx="75564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NIKC Database specifically designed to store nanomaterial data.</a:t>
            </a:r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B20F0AA5-C480-EC4C-8580-4CB913FD5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6575" y="1177997"/>
            <a:ext cx="5897482" cy="427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4194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1A1913B-2E62-E84B-8B56-9E266EA7AD24}"/>
              </a:ext>
            </a:extLst>
          </p:cNvPr>
          <p:cNvCxnSpPr>
            <a:cxnSpLocks/>
          </p:cNvCxnSpPr>
          <p:nvPr/>
        </p:nvCxnSpPr>
        <p:spPr>
          <a:xfrm>
            <a:off x="914400" y="1025166"/>
            <a:ext cx="7374194" cy="0"/>
          </a:xfrm>
          <a:prstGeom prst="line">
            <a:avLst/>
          </a:prstGeom>
          <a:ln>
            <a:solidFill>
              <a:srgbClr val="0041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DCB572B-1B41-4943-AE86-B824073A5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196971"/>
            <a:ext cx="826488" cy="46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42BD35C-DE7B-FE4F-A11B-C0E5A3452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240" y="6212188"/>
            <a:ext cx="921560" cy="45612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58F9B2B-2FC3-4B46-97F1-FF8D7EB296E9}"/>
              </a:ext>
            </a:extLst>
          </p:cNvPr>
          <p:cNvSpPr txBox="1"/>
          <p:nvPr/>
        </p:nvSpPr>
        <p:spPr>
          <a:xfrm>
            <a:off x="1465116" y="1025166"/>
            <a:ext cx="23977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Nanomaterial Type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8EBFD7-9580-7D40-92C7-AC0C9D9CD0AD}"/>
              </a:ext>
            </a:extLst>
          </p:cNvPr>
          <p:cNvSpPr txBox="1"/>
          <p:nvPr/>
        </p:nvSpPr>
        <p:spPr>
          <a:xfrm>
            <a:off x="5839317" y="1052688"/>
            <a:ext cx="12570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Media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B54A8C47-1DAF-1C44-AA0C-0C8E6AA72236}"/>
              </a:ext>
            </a:extLst>
          </p:cNvPr>
          <p:cNvGraphicFramePr>
            <a:graphicFrameLocks/>
          </p:cNvGraphicFramePr>
          <p:nvPr/>
        </p:nvGraphicFramePr>
        <p:xfrm>
          <a:off x="4889807" y="1304839"/>
          <a:ext cx="3156076" cy="22721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5BDF7056-BDB8-C448-9EF6-25664854FF1B}"/>
              </a:ext>
            </a:extLst>
          </p:cNvPr>
          <p:cNvSpPr txBox="1"/>
          <p:nvPr/>
        </p:nvSpPr>
        <p:spPr>
          <a:xfrm>
            <a:off x="7765240" y="1141667"/>
            <a:ext cx="13075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/>
              <a:t>Mammal</a:t>
            </a:r>
          </a:p>
          <a:p>
            <a:r>
              <a:rPr lang="en-US" sz="1600" b="1" i="1" dirty="0"/>
              <a:t>Fish</a:t>
            </a:r>
          </a:p>
          <a:p>
            <a:r>
              <a:rPr lang="en-US" sz="1600" b="1" i="1" dirty="0"/>
              <a:t>Plant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3B2D73-8FCE-7845-B389-26FC03861401}"/>
              </a:ext>
            </a:extLst>
          </p:cNvPr>
          <p:cNvSpPr/>
          <p:nvPr/>
        </p:nvSpPr>
        <p:spPr>
          <a:xfrm>
            <a:off x="7546659" y="1215784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F5C747-24A2-1A4B-A154-8FDB4C495A87}"/>
              </a:ext>
            </a:extLst>
          </p:cNvPr>
          <p:cNvSpPr/>
          <p:nvPr/>
        </p:nvSpPr>
        <p:spPr>
          <a:xfrm>
            <a:off x="7546659" y="1465725"/>
            <a:ext cx="182880" cy="182880"/>
          </a:xfrm>
          <a:prstGeom prst="rect">
            <a:avLst/>
          </a:prstGeom>
          <a:solidFill>
            <a:srgbClr val="328C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9C334C1-74DB-2C4F-9C31-82B7926116ED}"/>
              </a:ext>
            </a:extLst>
          </p:cNvPr>
          <p:cNvSpPr/>
          <p:nvPr/>
        </p:nvSpPr>
        <p:spPr>
          <a:xfrm>
            <a:off x="7546659" y="1715666"/>
            <a:ext cx="182880" cy="1828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525CACF2-B274-8F40-A0C9-C4B9DA713BE6}"/>
              </a:ext>
            </a:extLst>
          </p:cNvPr>
          <p:cNvGraphicFramePr>
            <a:graphicFrameLocks/>
          </p:cNvGraphicFramePr>
          <p:nvPr/>
        </p:nvGraphicFramePr>
        <p:xfrm>
          <a:off x="1737987" y="3131268"/>
          <a:ext cx="5900112" cy="31338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8BFCC89-26A9-8B45-A51F-82933A1D5F34}"/>
              </a:ext>
            </a:extLst>
          </p:cNvPr>
          <p:cNvCxnSpPr>
            <a:cxnSpLocks/>
          </p:cNvCxnSpPr>
          <p:nvPr/>
        </p:nvCxnSpPr>
        <p:spPr>
          <a:xfrm>
            <a:off x="5833334" y="1393271"/>
            <a:ext cx="1198135" cy="539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8D6FA10-54D2-1344-8712-25A71F941EEE}"/>
              </a:ext>
            </a:extLst>
          </p:cNvPr>
          <p:cNvCxnSpPr>
            <a:cxnSpLocks/>
          </p:cNvCxnSpPr>
          <p:nvPr/>
        </p:nvCxnSpPr>
        <p:spPr>
          <a:xfrm flipV="1">
            <a:off x="1437684" y="1425276"/>
            <a:ext cx="2397742" cy="3383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C99C348A-F3CC-1B49-A838-9BDDD5086DAB}"/>
              </a:ext>
            </a:extLst>
          </p:cNvPr>
          <p:cNvGraphicFramePr>
            <a:graphicFrameLocks/>
          </p:cNvGraphicFramePr>
          <p:nvPr/>
        </p:nvGraphicFramePr>
        <p:xfrm>
          <a:off x="541926" y="1342296"/>
          <a:ext cx="3835442" cy="22250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DA5E49B2-647F-AC40-98A3-017DBD84EB7B}"/>
              </a:ext>
            </a:extLst>
          </p:cNvPr>
          <p:cNvGraphicFramePr>
            <a:graphicFrameLocks/>
          </p:cNvGraphicFramePr>
          <p:nvPr/>
        </p:nvGraphicFramePr>
        <p:xfrm>
          <a:off x="2156691" y="3046964"/>
          <a:ext cx="5110717" cy="32943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903D4B0B-4452-F44E-9B89-1D74BACE8291}"/>
              </a:ext>
            </a:extLst>
          </p:cNvPr>
          <p:cNvSpPr/>
          <p:nvPr/>
        </p:nvSpPr>
        <p:spPr>
          <a:xfrm>
            <a:off x="365760" y="1658362"/>
            <a:ext cx="182880" cy="1828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B4FE868-3D26-9942-83EE-B25DF9D8BC70}"/>
              </a:ext>
            </a:extLst>
          </p:cNvPr>
          <p:cNvSpPr/>
          <p:nvPr/>
        </p:nvSpPr>
        <p:spPr>
          <a:xfrm>
            <a:off x="365760" y="1903661"/>
            <a:ext cx="182880" cy="1828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90EBA96-DCE9-5040-B6A3-3C6F15F07414}"/>
              </a:ext>
            </a:extLst>
          </p:cNvPr>
          <p:cNvSpPr txBox="1"/>
          <p:nvPr/>
        </p:nvSpPr>
        <p:spPr>
          <a:xfrm>
            <a:off x="620615" y="1579603"/>
            <a:ext cx="13075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/>
              <a:t>Carbon</a:t>
            </a:r>
          </a:p>
          <a:p>
            <a:r>
              <a:rPr lang="en-US" sz="1600" b="1" i="1" dirty="0"/>
              <a:t>Silver</a:t>
            </a:r>
          </a:p>
          <a:p>
            <a:r>
              <a:rPr lang="en-US" sz="1600" b="1" i="1" dirty="0"/>
              <a:t>Silica</a:t>
            </a:r>
          </a:p>
          <a:p>
            <a:r>
              <a:rPr lang="en-US" sz="1600" b="1" i="1" dirty="0"/>
              <a:t>Other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2C0FB3C-290C-1B43-BAD7-00EEAE7239D4}"/>
              </a:ext>
            </a:extLst>
          </p:cNvPr>
          <p:cNvSpPr/>
          <p:nvPr/>
        </p:nvSpPr>
        <p:spPr>
          <a:xfrm>
            <a:off x="361905" y="2391341"/>
            <a:ext cx="182880" cy="18288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68D009E-7E04-CC44-8B67-18278242C6F6}"/>
              </a:ext>
            </a:extLst>
          </p:cNvPr>
          <p:cNvSpPr/>
          <p:nvPr/>
        </p:nvSpPr>
        <p:spPr>
          <a:xfrm>
            <a:off x="364082" y="2149135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4" name="Chart 33">
            <a:extLst>
              <a:ext uri="{FF2B5EF4-FFF2-40B4-BE49-F238E27FC236}">
                <a16:creationId xmlns:a16="http://schemas.microsoft.com/office/drawing/2014/main" id="{7E7ACF51-5A03-0A49-BABE-FCE69E89A5ED}"/>
              </a:ext>
            </a:extLst>
          </p:cNvPr>
          <p:cNvGraphicFramePr>
            <a:graphicFrameLocks/>
          </p:cNvGraphicFramePr>
          <p:nvPr/>
        </p:nvGraphicFramePr>
        <p:xfrm>
          <a:off x="1848509" y="3063864"/>
          <a:ext cx="5465503" cy="3260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36" name="Title 1">
            <a:extLst>
              <a:ext uri="{FF2B5EF4-FFF2-40B4-BE49-F238E27FC236}">
                <a16:creationId xmlns:a16="http://schemas.microsoft.com/office/drawing/2014/main" id="{94515929-3EE5-3248-966E-9D064EB562A0}"/>
              </a:ext>
            </a:extLst>
          </p:cNvPr>
          <p:cNvSpPr txBox="1">
            <a:spLocks/>
          </p:cNvSpPr>
          <p:nvPr/>
        </p:nvSpPr>
        <p:spPr>
          <a:xfrm>
            <a:off x="628650" y="331241"/>
            <a:ext cx="7886700" cy="5441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/>
              <a:t>Contents of the NIKC Database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88372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3" grpId="0">
        <p:bldAsOne/>
      </p:bldGraphic>
      <p:bldGraphic spid="23" grpId="1">
        <p:bldAsOne/>
      </p:bldGraphic>
      <p:bldGraphic spid="27" grpId="0">
        <p:bldAsOne/>
      </p:bldGraphic>
      <p:bldGraphic spid="27" grpId="1">
        <p:bldAsOne/>
      </p:bldGraphic>
      <p:bldGraphic spid="3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39FFD-E237-A14A-8AF3-14FAFB524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644" y="1491599"/>
            <a:ext cx="8075185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Does the route of exposure determine the nanomaterial’s fate within an organism?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 </a:t>
            </a:r>
            <a:r>
              <a:rPr lang="en-US" u="sng" dirty="0"/>
              <a:t>Wrangling: </a:t>
            </a:r>
            <a:r>
              <a:rPr lang="en-US" dirty="0"/>
              <a:t>Create a data frame subset consisting of the nanomaterial, the organism, and the organ</a:t>
            </a:r>
          </a:p>
          <a:p>
            <a:pPr lvl="1"/>
            <a:endParaRPr lang="en-US" dirty="0"/>
          </a:p>
          <a:p>
            <a:pPr lvl="1"/>
            <a:r>
              <a:rPr lang="en-US" u="sng" dirty="0"/>
              <a:t>Communication:</a:t>
            </a:r>
            <a:r>
              <a:rPr lang="en-US" dirty="0"/>
              <a:t>  Sankey Diagram</a:t>
            </a:r>
          </a:p>
          <a:p>
            <a:pPr lvl="1"/>
            <a:endParaRPr lang="en-US" u="sng" dirty="0"/>
          </a:p>
          <a:p>
            <a:pPr lvl="1"/>
            <a:r>
              <a:rPr lang="en-US" u="sng" dirty="0"/>
              <a:t>Anticipated challenges:</a:t>
            </a:r>
            <a:r>
              <a:rPr lang="en-US" dirty="0"/>
              <a:t> Dataset size, exposure route bias</a:t>
            </a:r>
            <a:endParaRPr lang="en-US" u="sng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4A5D37C9-1930-4D43-8A6D-411AACF16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60" y="6230547"/>
            <a:ext cx="826488" cy="46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9676ED-5EF2-6145-9148-F5AF55D45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0" y="6244059"/>
            <a:ext cx="921560" cy="45612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EBB4322-C0BB-4246-82FC-AD869B46D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167" y="241939"/>
            <a:ext cx="8199663" cy="775416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Research questions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D56CED9-925F-F649-894B-6EE1DE0BE158}"/>
              </a:ext>
            </a:extLst>
          </p:cNvPr>
          <p:cNvCxnSpPr>
            <a:cxnSpLocks/>
          </p:cNvCxnSpPr>
          <p:nvPr/>
        </p:nvCxnSpPr>
        <p:spPr>
          <a:xfrm>
            <a:off x="628649" y="1090477"/>
            <a:ext cx="7854696" cy="0"/>
          </a:xfrm>
          <a:prstGeom prst="line">
            <a:avLst/>
          </a:prstGeom>
          <a:ln>
            <a:solidFill>
              <a:srgbClr val="0041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7897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39FFD-E237-A14A-8AF3-14FAFB524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644" y="1491599"/>
            <a:ext cx="807518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2.      Does the organism influence the nanomaterial      	fate?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 </a:t>
            </a:r>
            <a:r>
              <a:rPr lang="en-US" u="sng" dirty="0"/>
              <a:t>Wrangling:</a:t>
            </a:r>
            <a:r>
              <a:rPr lang="en-US" dirty="0"/>
              <a:t> Use the same</a:t>
            </a:r>
            <a:endParaRPr lang="en-US" u="sng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u="sng" dirty="0"/>
              <a:t>Communication:</a:t>
            </a:r>
            <a:r>
              <a:rPr lang="en-US" dirty="0"/>
              <a:t>  </a:t>
            </a:r>
            <a:r>
              <a:rPr lang="en-US" dirty="0" err="1"/>
              <a:t>Barplot</a:t>
            </a:r>
            <a:r>
              <a:rPr lang="en-US" dirty="0"/>
              <a:t> as factor</a:t>
            </a:r>
          </a:p>
          <a:p>
            <a:pPr lvl="1"/>
            <a:endParaRPr lang="en-US" u="sng" dirty="0"/>
          </a:p>
          <a:p>
            <a:pPr lvl="1"/>
            <a:r>
              <a:rPr lang="en-US" u="sng" dirty="0"/>
              <a:t>Anticipated challenges:</a:t>
            </a:r>
            <a:r>
              <a:rPr lang="en-US" dirty="0"/>
              <a:t> Dataset size, bias in represented organisms</a:t>
            </a:r>
            <a:endParaRPr lang="en-US" u="sng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4A5D37C9-1930-4D43-8A6D-411AACF16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60" y="6230547"/>
            <a:ext cx="826488" cy="46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9676ED-5EF2-6145-9148-F5AF55D45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0" y="6244059"/>
            <a:ext cx="921560" cy="45612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EBB4322-C0BB-4246-82FC-AD869B46D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167" y="241939"/>
            <a:ext cx="8199663" cy="775416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Research questions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D56CED9-925F-F649-894B-6EE1DE0BE158}"/>
              </a:ext>
            </a:extLst>
          </p:cNvPr>
          <p:cNvCxnSpPr>
            <a:cxnSpLocks/>
          </p:cNvCxnSpPr>
          <p:nvPr/>
        </p:nvCxnSpPr>
        <p:spPr>
          <a:xfrm>
            <a:off x="628649" y="1090477"/>
            <a:ext cx="7854696" cy="0"/>
          </a:xfrm>
          <a:prstGeom prst="line">
            <a:avLst/>
          </a:prstGeom>
          <a:ln>
            <a:solidFill>
              <a:srgbClr val="0041C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646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</TotalTime>
  <Words>202</Words>
  <Application>Microsoft Macintosh PowerPoint</Application>
  <PresentationFormat>On-screen Show (4:3)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Understanding routes of nanomaterial toxicity in exposed organisms</vt:lpstr>
      <vt:lpstr>Consumer Exposure to Nanomaterials</vt:lpstr>
      <vt:lpstr>Environmental Exposure to Nanomaterials</vt:lpstr>
      <vt:lpstr>PowerPoint Presentation</vt:lpstr>
      <vt:lpstr>PowerPoint Presentation</vt:lpstr>
      <vt:lpstr>Research questions</vt:lpstr>
      <vt:lpstr>Research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routes of nanomaterial toxicity in exposed organisms</dc:title>
  <dc:creator>Jaleesia Amos</dc:creator>
  <cp:lastModifiedBy>Jaleesia Amos</cp:lastModifiedBy>
  <cp:revision>9</cp:revision>
  <dcterms:created xsi:type="dcterms:W3CDTF">2023-04-19T01:11:31Z</dcterms:created>
  <dcterms:modified xsi:type="dcterms:W3CDTF">2023-04-19T03:45:12Z</dcterms:modified>
</cp:coreProperties>
</file>

<file path=docProps/thumbnail.jpeg>
</file>